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71" r:id="rId6"/>
    <p:sldId id="266" r:id="rId7"/>
    <p:sldId id="261" r:id="rId8"/>
    <p:sldId id="267" r:id="rId9"/>
    <p:sldId id="263" r:id="rId10"/>
    <p:sldId id="264" r:id="rId11"/>
    <p:sldId id="265" r:id="rId12"/>
    <p:sldId id="268" r:id="rId13"/>
    <p:sldId id="269" r:id="rId14"/>
    <p:sldId id="270" r:id="rId15"/>
    <p:sldId id="257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17BAE"/>
    <a:srgbClr val="305791"/>
    <a:srgbClr val="FBF8FA"/>
    <a:srgbClr val="7A8692"/>
    <a:srgbClr val="EFE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8A1946-6D63-4EA9-B457-9FD51947DC5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B4B3A-49CD-49DB-AB19-FE5BAD4D1A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bg1"/>
              </a:solidFill>
            </a:rPr>
            <a:t>Not all air quality pollutants are included in this data set such as </a:t>
          </a:r>
          <a:r>
            <a:rPr lang="en-US" sz="1600" b="1" i="0" dirty="0">
              <a:solidFill>
                <a:schemeClr val="bg1"/>
              </a:solidFill>
            </a:rPr>
            <a:t>Sulfur dioxide (SO</a:t>
          </a:r>
          <a:r>
            <a:rPr lang="en-US" sz="1600" b="1" i="0" baseline="-25000" dirty="0">
              <a:solidFill>
                <a:schemeClr val="bg1"/>
              </a:solidFill>
            </a:rPr>
            <a:t>2</a:t>
          </a:r>
          <a:r>
            <a:rPr lang="en-US" sz="1600" b="1" i="0" dirty="0">
              <a:solidFill>
                <a:schemeClr val="bg1"/>
              </a:solidFill>
            </a:rPr>
            <a:t>)</a:t>
          </a:r>
          <a:endParaRPr lang="en-US" sz="1600" dirty="0">
            <a:solidFill>
              <a:schemeClr val="bg1"/>
            </a:solidFill>
          </a:endParaRPr>
        </a:p>
      </dgm:t>
    </dgm:pt>
    <dgm:pt modelId="{70BC2A52-449A-4754-BE4E-FC4735BD47D0}" type="parTrans" cxnId="{E3A69F19-7399-4D4B-8AAC-4B28DF4DC7FE}">
      <dgm:prSet/>
      <dgm:spPr/>
      <dgm:t>
        <a:bodyPr/>
        <a:lstStyle/>
        <a:p>
          <a:endParaRPr lang="en-US" sz="2800">
            <a:solidFill>
              <a:schemeClr val="bg1"/>
            </a:solidFill>
          </a:endParaRPr>
        </a:p>
      </dgm:t>
    </dgm:pt>
    <dgm:pt modelId="{CFB3C0D9-1CB2-4305-9F65-9B74861883A7}" type="sibTrans" cxnId="{E3A69F19-7399-4D4B-8AAC-4B28DF4DC7FE}">
      <dgm:prSet/>
      <dgm:spPr/>
      <dgm:t>
        <a:bodyPr/>
        <a:lstStyle/>
        <a:p>
          <a:pPr>
            <a:lnSpc>
              <a:spcPct val="100000"/>
            </a:lnSpc>
          </a:pPr>
          <a:endParaRPr lang="en-US" sz="2800">
            <a:solidFill>
              <a:schemeClr val="bg1"/>
            </a:solidFill>
          </a:endParaRPr>
        </a:p>
      </dgm:t>
    </dgm:pt>
    <dgm:pt modelId="{CE307711-DC83-4FC9-B6A0-B3810FCBDF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solidFill>
                <a:schemeClr val="bg1"/>
              </a:solidFill>
            </a:rPr>
            <a:t>There is no date/time information therefore it is unsure if the readings are all coming from the same point in time or throughout different dates</a:t>
          </a:r>
        </a:p>
      </dgm:t>
    </dgm:pt>
    <dgm:pt modelId="{002DE6C5-44FA-4C08-8A52-8A55B7BDC2B5}" type="parTrans" cxnId="{75FA1993-5897-4B22-A00C-63296FAA5B9D}">
      <dgm:prSet/>
      <dgm:spPr/>
      <dgm:t>
        <a:bodyPr/>
        <a:lstStyle/>
        <a:p>
          <a:endParaRPr lang="en-US" sz="2800">
            <a:solidFill>
              <a:schemeClr val="bg1"/>
            </a:solidFill>
          </a:endParaRPr>
        </a:p>
      </dgm:t>
    </dgm:pt>
    <dgm:pt modelId="{0C784937-2FFC-4EB9-B170-4FFEACFE4E9F}" type="sibTrans" cxnId="{75FA1993-5897-4B22-A00C-63296FAA5B9D}">
      <dgm:prSet/>
      <dgm:spPr/>
      <dgm:t>
        <a:bodyPr/>
        <a:lstStyle/>
        <a:p>
          <a:pPr>
            <a:lnSpc>
              <a:spcPct val="100000"/>
            </a:lnSpc>
          </a:pPr>
          <a:endParaRPr lang="en-US" sz="2800">
            <a:solidFill>
              <a:schemeClr val="bg1"/>
            </a:solidFill>
          </a:endParaRPr>
        </a:p>
      </dgm:t>
    </dgm:pt>
    <dgm:pt modelId="{10AA18C6-7ABE-4243-A56E-5EDAF11C42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bg1"/>
              </a:solidFill>
            </a:rPr>
            <a:t>Some Cities have multiple entries while others have single ones. A more accurate analysis could be made if all locations got the same count of readings done on the same date.</a:t>
          </a:r>
        </a:p>
      </dgm:t>
    </dgm:pt>
    <dgm:pt modelId="{8F9BC794-3FA3-44FF-94B1-A61E26DCF0BE}" type="parTrans" cxnId="{2F6BD512-8A87-45E0-BA69-5FCEBB5E9CDC}">
      <dgm:prSet/>
      <dgm:spPr/>
      <dgm:t>
        <a:bodyPr/>
        <a:lstStyle/>
        <a:p>
          <a:endParaRPr lang="en-US" sz="2800">
            <a:solidFill>
              <a:schemeClr val="bg1"/>
            </a:solidFill>
          </a:endParaRPr>
        </a:p>
      </dgm:t>
    </dgm:pt>
    <dgm:pt modelId="{2EA3B5A2-BBB8-4089-A3C6-3B8E444EF5E8}" type="sibTrans" cxnId="{2F6BD512-8A87-45E0-BA69-5FCEBB5E9CDC}">
      <dgm:prSet/>
      <dgm:spPr/>
      <dgm:t>
        <a:bodyPr/>
        <a:lstStyle/>
        <a:p>
          <a:endParaRPr lang="en-US" sz="2800">
            <a:solidFill>
              <a:schemeClr val="bg1"/>
            </a:solidFill>
          </a:endParaRPr>
        </a:p>
      </dgm:t>
    </dgm:pt>
    <dgm:pt modelId="{73681700-0359-48D4-AD90-4104A72AA0C2}" type="pres">
      <dgm:prSet presAssocID="{888A1946-6D63-4EA9-B457-9FD51947DC59}" presName="root" presStyleCnt="0">
        <dgm:presLayoutVars>
          <dgm:dir/>
          <dgm:resizeHandles val="exact"/>
        </dgm:presLayoutVars>
      </dgm:prSet>
      <dgm:spPr/>
    </dgm:pt>
    <dgm:pt modelId="{B706D837-B3BF-4386-98AB-7E94399EE9EE}" type="pres">
      <dgm:prSet presAssocID="{888A1946-6D63-4EA9-B457-9FD51947DC59}" presName="container" presStyleCnt="0">
        <dgm:presLayoutVars>
          <dgm:dir/>
          <dgm:resizeHandles val="exact"/>
        </dgm:presLayoutVars>
      </dgm:prSet>
      <dgm:spPr/>
    </dgm:pt>
    <dgm:pt modelId="{0B90312F-DB7A-43E3-A80F-B8F884E2B9B4}" type="pres">
      <dgm:prSet presAssocID="{59FB4B3A-49CD-49DB-AB19-FE5BAD4D1A65}" presName="compNode" presStyleCnt="0"/>
      <dgm:spPr/>
    </dgm:pt>
    <dgm:pt modelId="{258868C8-F03E-489C-BD0D-2150D2709470}" type="pres">
      <dgm:prSet presAssocID="{59FB4B3A-49CD-49DB-AB19-FE5BAD4D1A65}" presName="iconBgRect" presStyleLbl="bgShp" presStyleIdx="0" presStyleCnt="3"/>
      <dgm:spPr/>
    </dgm:pt>
    <dgm:pt modelId="{AB964934-5B6C-48D0-B811-4C1EEC74D112}" type="pres">
      <dgm:prSet presAssocID="{59FB4B3A-49CD-49DB-AB19-FE5BAD4D1A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ADF66002-4D2F-40C8-8AB9-4941872910CC}" type="pres">
      <dgm:prSet presAssocID="{59FB4B3A-49CD-49DB-AB19-FE5BAD4D1A65}" presName="spaceRect" presStyleCnt="0"/>
      <dgm:spPr/>
    </dgm:pt>
    <dgm:pt modelId="{C1C1B05D-8811-4BFF-B4E5-EC229C5F76C0}" type="pres">
      <dgm:prSet presAssocID="{59FB4B3A-49CD-49DB-AB19-FE5BAD4D1A65}" presName="textRect" presStyleLbl="revTx" presStyleIdx="0" presStyleCnt="3">
        <dgm:presLayoutVars>
          <dgm:chMax val="1"/>
          <dgm:chPref val="1"/>
        </dgm:presLayoutVars>
      </dgm:prSet>
      <dgm:spPr/>
    </dgm:pt>
    <dgm:pt modelId="{14F153E3-1260-4B59-BFB5-C6799F7BE201}" type="pres">
      <dgm:prSet presAssocID="{CFB3C0D9-1CB2-4305-9F65-9B74861883A7}" presName="sibTrans" presStyleLbl="sibTrans2D1" presStyleIdx="0" presStyleCnt="0"/>
      <dgm:spPr/>
    </dgm:pt>
    <dgm:pt modelId="{C15783EC-8510-4262-A1AD-EFE27EDD0334}" type="pres">
      <dgm:prSet presAssocID="{CE307711-DC83-4FC9-B6A0-B3810FCBDF8B}" presName="compNode" presStyleCnt="0"/>
      <dgm:spPr/>
    </dgm:pt>
    <dgm:pt modelId="{979D003B-B0F4-48D6-AE87-9B1FBAA00BC1}" type="pres">
      <dgm:prSet presAssocID="{CE307711-DC83-4FC9-B6A0-B3810FCBDF8B}" presName="iconBgRect" presStyleLbl="bgShp" presStyleIdx="1" presStyleCnt="3"/>
      <dgm:spPr/>
    </dgm:pt>
    <dgm:pt modelId="{BB76CB1B-6104-460D-8466-5523907F2CC0}" type="pres">
      <dgm:prSet presAssocID="{CE307711-DC83-4FC9-B6A0-B3810FCBDF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B44228F9-1C50-42BD-A5AC-1DECE6CE0FF9}" type="pres">
      <dgm:prSet presAssocID="{CE307711-DC83-4FC9-B6A0-B3810FCBDF8B}" presName="spaceRect" presStyleCnt="0"/>
      <dgm:spPr/>
    </dgm:pt>
    <dgm:pt modelId="{2DAA68F8-F9DB-4E0F-8139-F04B588B213C}" type="pres">
      <dgm:prSet presAssocID="{CE307711-DC83-4FC9-B6A0-B3810FCBDF8B}" presName="textRect" presStyleLbl="revTx" presStyleIdx="1" presStyleCnt="3">
        <dgm:presLayoutVars>
          <dgm:chMax val="1"/>
          <dgm:chPref val="1"/>
        </dgm:presLayoutVars>
      </dgm:prSet>
      <dgm:spPr/>
    </dgm:pt>
    <dgm:pt modelId="{DEF94356-F5D5-480A-AB0D-F14EDFCBA0DA}" type="pres">
      <dgm:prSet presAssocID="{0C784937-2FFC-4EB9-B170-4FFEACFE4E9F}" presName="sibTrans" presStyleLbl="sibTrans2D1" presStyleIdx="0" presStyleCnt="0"/>
      <dgm:spPr/>
    </dgm:pt>
    <dgm:pt modelId="{8AA8FF89-35B6-4BBA-9C8E-698FD300DD5C}" type="pres">
      <dgm:prSet presAssocID="{10AA18C6-7ABE-4243-A56E-5EDAF11C42B5}" presName="compNode" presStyleCnt="0"/>
      <dgm:spPr/>
    </dgm:pt>
    <dgm:pt modelId="{B5CFE957-2B2B-4ADC-9FD9-986B574B179E}" type="pres">
      <dgm:prSet presAssocID="{10AA18C6-7ABE-4243-A56E-5EDAF11C42B5}" presName="iconBgRect" presStyleLbl="bgShp" presStyleIdx="2" presStyleCnt="3"/>
      <dgm:spPr/>
    </dgm:pt>
    <dgm:pt modelId="{5C6788C4-5364-484E-B5E8-3EDCD168F99C}" type="pres">
      <dgm:prSet presAssocID="{10AA18C6-7ABE-4243-A56E-5EDAF11C42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FC879B6-D10C-416D-B260-6E7064DE95FA}" type="pres">
      <dgm:prSet presAssocID="{10AA18C6-7ABE-4243-A56E-5EDAF11C42B5}" presName="spaceRect" presStyleCnt="0"/>
      <dgm:spPr/>
    </dgm:pt>
    <dgm:pt modelId="{914468BF-B097-427D-A6AC-F1F1221DA7AA}" type="pres">
      <dgm:prSet presAssocID="{10AA18C6-7ABE-4243-A56E-5EDAF11C42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BDB810A-CF79-484E-8A39-618DDB264EBD}" type="presOf" srcId="{CFB3C0D9-1CB2-4305-9F65-9B74861883A7}" destId="{14F153E3-1260-4B59-BFB5-C6799F7BE201}" srcOrd="0" destOrd="0" presId="urn:microsoft.com/office/officeart/2018/2/layout/IconCircleList"/>
    <dgm:cxn modelId="{2F6BD512-8A87-45E0-BA69-5FCEBB5E9CDC}" srcId="{888A1946-6D63-4EA9-B457-9FD51947DC59}" destId="{10AA18C6-7ABE-4243-A56E-5EDAF11C42B5}" srcOrd="2" destOrd="0" parTransId="{8F9BC794-3FA3-44FF-94B1-A61E26DCF0BE}" sibTransId="{2EA3B5A2-BBB8-4089-A3C6-3B8E444EF5E8}"/>
    <dgm:cxn modelId="{E3A69F19-7399-4D4B-8AAC-4B28DF4DC7FE}" srcId="{888A1946-6D63-4EA9-B457-9FD51947DC59}" destId="{59FB4B3A-49CD-49DB-AB19-FE5BAD4D1A65}" srcOrd="0" destOrd="0" parTransId="{70BC2A52-449A-4754-BE4E-FC4735BD47D0}" sibTransId="{CFB3C0D9-1CB2-4305-9F65-9B74861883A7}"/>
    <dgm:cxn modelId="{3DB7BE1E-D58C-438E-9B1F-F82935049D3E}" type="presOf" srcId="{59FB4B3A-49CD-49DB-AB19-FE5BAD4D1A65}" destId="{C1C1B05D-8811-4BFF-B4E5-EC229C5F76C0}" srcOrd="0" destOrd="0" presId="urn:microsoft.com/office/officeart/2018/2/layout/IconCircleList"/>
    <dgm:cxn modelId="{0C41D486-BFE2-4A19-AC42-68D4AB13C55B}" type="presOf" srcId="{888A1946-6D63-4EA9-B457-9FD51947DC59}" destId="{73681700-0359-48D4-AD90-4104A72AA0C2}" srcOrd="0" destOrd="0" presId="urn:microsoft.com/office/officeart/2018/2/layout/IconCircleList"/>
    <dgm:cxn modelId="{8B3D1193-B9CC-4CD9-A80C-D6CDF4584310}" type="presOf" srcId="{0C784937-2FFC-4EB9-B170-4FFEACFE4E9F}" destId="{DEF94356-F5D5-480A-AB0D-F14EDFCBA0DA}" srcOrd="0" destOrd="0" presId="urn:microsoft.com/office/officeart/2018/2/layout/IconCircleList"/>
    <dgm:cxn modelId="{75FA1993-5897-4B22-A00C-63296FAA5B9D}" srcId="{888A1946-6D63-4EA9-B457-9FD51947DC59}" destId="{CE307711-DC83-4FC9-B6A0-B3810FCBDF8B}" srcOrd="1" destOrd="0" parTransId="{002DE6C5-44FA-4C08-8A52-8A55B7BDC2B5}" sibTransId="{0C784937-2FFC-4EB9-B170-4FFEACFE4E9F}"/>
    <dgm:cxn modelId="{005EC394-87C5-44F4-B289-2D2604D524EE}" type="presOf" srcId="{10AA18C6-7ABE-4243-A56E-5EDAF11C42B5}" destId="{914468BF-B097-427D-A6AC-F1F1221DA7AA}" srcOrd="0" destOrd="0" presId="urn:microsoft.com/office/officeart/2018/2/layout/IconCircleList"/>
    <dgm:cxn modelId="{FC0F8AE2-A8EE-4973-A0DD-816814FA0A91}" type="presOf" srcId="{CE307711-DC83-4FC9-B6A0-B3810FCBDF8B}" destId="{2DAA68F8-F9DB-4E0F-8139-F04B588B213C}" srcOrd="0" destOrd="0" presId="urn:microsoft.com/office/officeart/2018/2/layout/IconCircleList"/>
    <dgm:cxn modelId="{C08CEAEB-D8A8-420E-B3A9-33F21595FF00}" type="presParOf" srcId="{73681700-0359-48D4-AD90-4104A72AA0C2}" destId="{B706D837-B3BF-4386-98AB-7E94399EE9EE}" srcOrd="0" destOrd="0" presId="urn:microsoft.com/office/officeart/2018/2/layout/IconCircleList"/>
    <dgm:cxn modelId="{2069EC6B-E819-43DF-B28A-DE54C803AA56}" type="presParOf" srcId="{B706D837-B3BF-4386-98AB-7E94399EE9EE}" destId="{0B90312F-DB7A-43E3-A80F-B8F884E2B9B4}" srcOrd="0" destOrd="0" presId="urn:microsoft.com/office/officeart/2018/2/layout/IconCircleList"/>
    <dgm:cxn modelId="{37B24CE6-91E8-43EF-A023-1CC8C692E47D}" type="presParOf" srcId="{0B90312F-DB7A-43E3-A80F-B8F884E2B9B4}" destId="{258868C8-F03E-489C-BD0D-2150D2709470}" srcOrd="0" destOrd="0" presId="urn:microsoft.com/office/officeart/2018/2/layout/IconCircleList"/>
    <dgm:cxn modelId="{7E74C9BB-D8FC-43CE-9943-66ABDAD2921D}" type="presParOf" srcId="{0B90312F-DB7A-43E3-A80F-B8F884E2B9B4}" destId="{AB964934-5B6C-48D0-B811-4C1EEC74D112}" srcOrd="1" destOrd="0" presId="urn:microsoft.com/office/officeart/2018/2/layout/IconCircleList"/>
    <dgm:cxn modelId="{9C923FC8-3621-4CAB-8655-9D1FA9747452}" type="presParOf" srcId="{0B90312F-DB7A-43E3-A80F-B8F884E2B9B4}" destId="{ADF66002-4D2F-40C8-8AB9-4941872910CC}" srcOrd="2" destOrd="0" presId="urn:microsoft.com/office/officeart/2018/2/layout/IconCircleList"/>
    <dgm:cxn modelId="{541B118C-879F-421F-BC97-FD37EA79C40B}" type="presParOf" srcId="{0B90312F-DB7A-43E3-A80F-B8F884E2B9B4}" destId="{C1C1B05D-8811-4BFF-B4E5-EC229C5F76C0}" srcOrd="3" destOrd="0" presId="urn:microsoft.com/office/officeart/2018/2/layout/IconCircleList"/>
    <dgm:cxn modelId="{53442A00-6A04-4F67-B4A0-F6E4B4E2045A}" type="presParOf" srcId="{B706D837-B3BF-4386-98AB-7E94399EE9EE}" destId="{14F153E3-1260-4B59-BFB5-C6799F7BE201}" srcOrd="1" destOrd="0" presId="urn:microsoft.com/office/officeart/2018/2/layout/IconCircleList"/>
    <dgm:cxn modelId="{0E6F73CE-439C-409C-8C8F-88E4AC80AB31}" type="presParOf" srcId="{B706D837-B3BF-4386-98AB-7E94399EE9EE}" destId="{C15783EC-8510-4262-A1AD-EFE27EDD0334}" srcOrd="2" destOrd="0" presId="urn:microsoft.com/office/officeart/2018/2/layout/IconCircleList"/>
    <dgm:cxn modelId="{11907516-7AF8-4370-AE0E-B8CBA1E348E3}" type="presParOf" srcId="{C15783EC-8510-4262-A1AD-EFE27EDD0334}" destId="{979D003B-B0F4-48D6-AE87-9B1FBAA00BC1}" srcOrd="0" destOrd="0" presId="urn:microsoft.com/office/officeart/2018/2/layout/IconCircleList"/>
    <dgm:cxn modelId="{BEC554A0-EE3C-4846-A388-CFCEFDA06DED}" type="presParOf" srcId="{C15783EC-8510-4262-A1AD-EFE27EDD0334}" destId="{BB76CB1B-6104-460D-8466-5523907F2CC0}" srcOrd="1" destOrd="0" presId="urn:microsoft.com/office/officeart/2018/2/layout/IconCircleList"/>
    <dgm:cxn modelId="{60A805ED-272C-460F-9687-867AF6F70C6F}" type="presParOf" srcId="{C15783EC-8510-4262-A1AD-EFE27EDD0334}" destId="{B44228F9-1C50-42BD-A5AC-1DECE6CE0FF9}" srcOrd="2" destOrd="0" presId="urn:microsoft.com/office/officeart/2018/2/layout/IconCircleList"/>
    <dgm:cxn modelId="{8F28CBAD-12BD-4A19-8229-716B62FC0BA6}" type="presParOf" srcId="{C15783EC-8510-4262-A1AD-EFE27EDD0334}" destId="{2DAA68F8-F9DB-4E0F-8139-F04B588B213C}" srcOrd="3" destOrd="0" presId="urn:microsoft.com/office/officeart/2018/2/layout/IconCircleList"/>
    <dgm:cxn modelId="{9D63E869-8C02-483A-BD6E-7D014143F53E}" type="presParOf" srcId="{B706D837-B3BF-4386-98AB-7E94399EE9EE}" destId="{DEF94356-F5D5-480A-AB0D-F14EDFCBA0DA}" srcOrd="3" destOrd="0" presId="urn:microsoft.com/office/officeart/2018/2/layout/IconCircleList"/>
    <dgm:cxn modelId="{9447965C-B840-4C9A-96E4-F612C34EEFA8}" type="presParOf" srcId="{B706D837-B3BF-4386-98AB-7E94399EE9EE}" destId="{8AA8FF89-35B6-4BBA-9C8E-698FD300DD5C}" srcOrd="4" destOrd="0" presId="urn:microsoft.com/office/officeart/2018/2/layout/IconCircleList"/>
    <dgm:cxn modelId="{522FCB90-0F1A-4EED-A2AB-E0EC97773185}" type="presParOf" srcId="{8AA8FF89-35B6-4BBA-9C8E-698FD300DD5C}" destId="{B5CFE957-2B2B-4ADC-9FD9-986B574B179E}" srcOrd="0" destOrd="0" presId="urn:microsoft.com/office/officeart/2018/2/layout/IconCircleList"/>
    <dgm:cxn modelId="{B0DC07B8-08D4-40E2-81FC-E170053B6DD5}" type="presParOf" srcId="{8AA8FF89-35B6-4BBA-9C8E-698FD300DD5C}" destId="{5C6788C4-5364-484E-B5E8-3EDCD168F99C}" srcOrd="1" destOrd="0" presId="urn:microsoft.com/office/officeart/2018/2/layout/IconCircleList"/>
    <dgm:cxn modelId="{C13E62C9-BEA2-4F45-A7C0-198F887DAD9E}" type="presParOf" srcId="{8AA8FF89-35B6-4BBA-9C8E-698FD300DD5C}" destId="{DFC879B6-D10C-416D-B260-6E7064DE95FA}" srcOrd="2" destOrd="0" presId="urn:microsoft.com/office/officeart/2018/2/layout/IconCircleList"/>
    <dgm:cxn modelId="{2003FFAF-40F1-4556-8B50-FD20E3C645F6}" type="presParOf" srcId="{8AA8FF89-35B6-4BBA-9C8E-698FD300DD5C}" destId="{914468BF-B097-427D-A6AC-F1F1221DA7A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868C8-F03E-489C-BD0D-2150D2709470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4934-5B6C-48D0-B811-4C1EEC74D112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1B05D-8811-4BFF-B4E5-EC229C5F76C0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Not all air quality pollutants are included in this data set such as </a:t>
          </a:r>
          <a:r>
            <a:rPr lang="en-US" sz="1600" b="1" i="0" kern="1200" dirty="0">
              <a:solidFill>
                <a:schemeClr val="bg1"/>
              </a:solidFill>
            </a:rPr>
            <a:t>Sulfur dioxide (SO</a:t>
          </a:r>
          <a:r>
            <a:rPr lang="en-US" sz="1600" b="1" i="0" kern="1200" baseline="-25000" dirty="0">
              <a:solidFill>
                <a:schemeClr val="bg1"/>
              </a:solidFill>
            </a:rPr>
            <a:t>2</a:t>
          </a:r>
          <a:r>
            <a:rPr lang="en-US" sz="1600" b="1" i="0" kern="1200" dirty="0">
              <a:solidFill>
                <a:schemeClr val="bg1"/>
              </a:solidFill>
            </a:rPr>
            <a:t>)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172126" y="1727046"/>
        <a:ext cx="2114937" cy="897246"/>
      </dsp:txXfrm>
    </dsp:sp>
    <dsp:sp modelId="{979D003B-B0F4-48D6-AE87-9B1FBAA00BC1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6CB1B-6104-460D-8466-5523907F2CC0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A68F8-F9DB-4E0F-8139-F04B588B213C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There is no date/time information therefore it is unsure if the readings are all coming from the same point in time or throughout different dates</a:t>
          </a:r>
        </a:p>
      </dsp:txBody>
      <dsp:txXfrm>
        <a:off x="4745088" y="1727046"/>
        <a:ext cx="2114937" cy="897246"/>
      </dsp:txXfrm>
    </dsp:sp>
    <dsp:sp modelId="{B5CFE957-2B2B-4ADC-9FD9-986B574B179E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788C4-5364-484E-B5E8-3EDCD168F99C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468BF-B097-427D-A6AC-F1F1221DA7AA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Some Cities have multiple entries while others have single ones. A more accurate analysis could be made if all locations got the same count of readings done on the same date.</a:t>
          </a:r>
        </a:p>
      </dsp:txBody>
      <dsp:txXfrm>
        <a:off x="8318049" y="1727046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3D33-B85B-1122-91D3-414338698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DF4AD-91FF-C3D3-02CB-F5361B196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EED3E-4B9A-CC8A-D38A-ABDFE8D7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6854F-36E4-5DB9-8CF7-623D8B39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A2DAE-86CE-3DFD-603D-17C9826C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9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3C28-0F7C-16EA-462B-164585F6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BC3FD-109D-AB57-F4B8-89A280F27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5CAC-D730-F019-E058-904F10C1A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28F91-843D-95BA-9047-623F3263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5A05-D692-993F-75AC-91AA84E2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0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91F1F-C932-6505-9468-408E690D9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3D666-2315-921B-05C8-BD1EEC8C6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A442E-4806-7049-A8CD-B0479BF0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4221-AC72-7561-930D-ECB2C73F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4166E-FD1D-4106-CADA-0FF4CDFE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4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0A46-3E6D-D55F-7FD2-B51256AF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7DE5-9A92-9DC1-6CDE-C3CDDA3B2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B2896-12F7-3BAC-49BC-4501F1F5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904C-E301-49B0-257B-B8F2947F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8480-85CF-84D6-0AE2-4CF92A58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6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CCD1-7F8C-B5F3-8AFA-7D291125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F334B-8658-4C02-BEF1-F360C6732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64074-CCF8-8C73-2493-1011AEDA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9D2F7-F9D2-AD45-1AC2-E9AD78E4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D314B-8768-BD20-175F-2F0E6E77D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A4DD-43B0-E3DD-F98B-94FA7BB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0C77-7345-9CA8-703C-7FB5F2C1E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416A3-0F4B-4203-BAE3-62E017434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67FAF-FE36-34D7-50AA-6C4B7651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0995D-BD54-7AF5-0727-E0FD3C9DD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188CE-16BD-D1DC-5977-F3FAEB877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7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C616-47A1-024F-30CB-C44CD6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BD965-8E70-4D41-EBA2-F01EA1914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2EA1C-A3D9-A7EF-15C5-B2C87D4B0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A83DF-31D4-5410-4D07-D429568B4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06A2AC-59F1-AFCC-E34A-C20EEAC79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E0945-003B-D3A5-29AC-FA706608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BEDC6-9E1C-8A6B-4FF6-B0655B1C9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10AE27-8174-72F9-9F09-674D8CD9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6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12ACD-A0B1-E3D3-7289-B7B49E0D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91080-B72F-7B2C-45FA-B9B29934C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24605-620D-2331-0A3A-638B1A42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6EF1-FBD5-978A-4CEA-5C4FD66E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5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D46FB-01BB-1B70-8B58-4302D867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59465-F34B-AC4E-D438-2EEEBA6C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7F011-EFEC-8208-A8DC-90860039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0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27A9-DFD7-1AE9-CF14-C910F1F4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04DD-EB7D-F953-3C69-D463A29C9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74898-065E-10BC-5941-A6AC13BE6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3999D-93CC-8A15-4439-0BA918D4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3FDB3-7BD4-0C7F-79C2-AB3A67B9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93BE1-43EA-AAEB-B85F-E712DA2D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37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9E32-401B-CC05-24F4-A6023558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48896C-B9A7-827B-9234-DFFC595DA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B82DE-0FF2-E425-0E91-E1885C9D7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A5B35-F710-09BC-E9D2-B1DF2214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291E7-F210-0D6A-974E-C4E70DCC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957F3-0057-C684-385C-188B3B5E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F8452-8125-0325-C455-BA6B1F39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E937-5584-E5C6-D690-0E66F7A29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85D64-D6BE-45F0-1AC1-B41C21851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6070BD-5F36-429E-B4AA-CE263BA512E7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E1787-1D48-E3B9-2B4B-F1A6FB191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826EA-96B1-C98C-8722-79582AC07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CF018C-3AF5-433D-A2FC-E554A8687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3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landofem.com/blog/2022/3/30/tox-in-the-land-carbon-monoxide" TargetMode="External"/><Relationship Id="rId3" Type="http://schemas.openxmlformats.org/officeDocument/2006/relationships/hyperlink" Target="https://www.news-medical.net/news/20230822/Can-air-pollution-shape-adolescent-brain-development-New-study-reveals-sex-specific-effects-of-PM25-NO2-and-O3-on-white-matter-microstructure.aspx" TargetMode="External"/><Relationship Id="rId7" Type="http://schemas.openxmlformats.org/officeDocument/2006/relationships/hyperlink" Target="https://genv.org/causes-of-air-pollutio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imes.com/california/newsletter/2023-04-20/air-pollution-2023-essential-california-essential-california" TargetMode="External"/><Relationship Id="rId5" Type="http://schemas.openxmlformats.org/officeDocument/2006/relationships/hyperlink" Target="https://www.lgnewsroom.com/2023/10/analyzing-and-managing-air-pollutants-to-create-better-life-for-all/" TargetMode="External"/><Relationship Id="rId4" Type="http://schemas.openxmlformats.org/officeDocument/2006/relationships/hyperlink" Target="https://medium.com/mobile-development-group/lookout-air-quality-index-app-a59885eec085" TargetMode="External"/><Relationship Id="rId9" Type="http://schemas.openxmlformats.org/officeDocument/2006/relationships/hyperlink" Target="https://www.uia-initiative.eu/en/air-qualit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forum.org/agenda/2020/09/we-can-put-a-price-on-clean-air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ho.int/news-room/fact-sheets/detail/ambient-(outdoor)-air-quality-and-health" TargetMode="External"/><Relationship Id="rId5" Type="http://schemas.openxmlformats.org/officeDocument/2006/relationships/hyperlink" Target="https://www.deq.ok.gov/air-quality-division/ambient-monitoring/aqi-alerts-advisories/" TargetMode="External"/><Relationship Id="rId4" Type="http://schemas.openxmlformats.org/officeDocument/2006/relationships/hyperlink" Target="https://digitalprojects.davidson.edu/earthday2020/air-pollu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ho.int/data/gho/data/themes/air-pollution/total-burden-of-disease-from-household-and-ambient-air-pollu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3FA64-D53E-C871-C651-2EEAB1FFB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2" b="6229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5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A7090D-1CAD-8FE3-53F0-56C156999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FFFF"/>
                </a:solidFill>
              </a:rPr>
              <a:t>Global Air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59F50-2560-A8D2-B09F-DFC39444D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8"/>
            <a:ext cx="7025753" cy="1270001"/>
          </a:xfrm>
        </p:spPr>
        <p:txBody>
          <a:bodyPr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Southern Methodist University </a:t>
            </a:r>
          </a:p>
          <a:p>
            <a:pPr algn="l"/>
            <a:r>
              <a:rPr lang="en-US" sz="1500" kern="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Data Science Bootcamp</a:t>
            </a:r>
          </a:p>
          <a:p>
            <a:pPr algn="l"/>
            <a:r>
              <a:rPr lang="en-US" sz="2600" b="1" kern="0" dirty="0">
                <a:solidFill>
                  <a:srgbClr val="FFFFFF"/>
                </a:solidFill>
              </a:rPr>
              <a:t>Project 3</a:t>
            </a:r>
            <a:endParaRPr lang="en-US" sz="2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32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383DF-2F2B-C3F1-28E2-03114EC82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AB0F4-5A31-A1D3-B851-71637FCEC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BE2B-8D3E-BF2A-0569-AADCE76F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7AC8-2A64-FF8D-25FA-ACA8113B5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08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3CB425-28EA-2A89-BBE6-D07052EF1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AD41D-0983-CF9C-593A-B905B8A61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42921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163C-9B37-8216-AB29-174FB9FD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Limitations/Bias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7944BA7-E276-AEC5-4B2E-EF11DBDE4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435373"/>
              </p:ext>
            </p:extLst>
          </p:nvPr>
        </p:nvGraphicFramePr>
        <p:xfrm>
          <a:off x="838200" y="85328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erson reading a book&#10;&#10;Description automatically generated">
            <a:extLst>
              <a:ext uri="{FF2B5EF4-FFF2-40B4-BE49-F238E27FC236}">
                <a16:creationId xmlns:a16="http://schemas.microsoft.com/office/drawing/2014/main" id="{3D8BF4F1-F0F5-80A0-D0B3-3422980BD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6454" y="2420758"/>
            <a:ext cx="5659092" cy="44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2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5D4E-0B47-09C8-1EDD-DE3B735F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Future Work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AF60C-F235-1D2D-D4EE-FC0C79C83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15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Can AQI readings fluctuate during the same day?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Does temperature have an effect of AQI values?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What age range is more sensitive to bad Air Quality?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Which Country has been the most successful in improving their overall air quality?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What industries are being more proactive in implementing solutions?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28750-ACCA-6D68-DA5A-1ABB9CF0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828880"/>
            <a:ext cx="6831211" cy="56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6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A6D7C-30EB-4D63-AF79-BE1378DB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/>
              <a:t>Image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0A3E0-4451-75E4-AEF7-69E694FF0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40" r="11860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78B72-D38D-0990-FC13-7D23550E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 lnSpcReduction="10000"/>
          </a:bodyPr>
          <a:lstStyle/>
          <a:p>
            <a:r>
              <a:rPr lang="en-US" sz="1300" dirty="0">
                <a:hlinkClick r:id="rId3"/>
              </a:rPr>
              <a:t>https://www.news-medical.net/news/20230822/Can-air-pollution-shape-adolescent-brain-development-New-study-reveals-sex-specific-effects-of-PM25-NO2-and-O3-on-white-matter-microstructure.aspx</a:t>
            </a:r>
            <a:endParaRPr lang="en-US" sz="1300" dirty="0"/>
          </a:p>
          <a:p>
            <a:r>
              <a:rPr lang="en-US" sz="1300" dirty="0">
                <a:hlinkClick r:id="rId4"/>
              </a:rPr>
              <a:t>https://medium.com/mobile-development-group/lookout-air-quality-index-app-a59885eec085</a:t>
            </a:r>
            <a:endParaRPr lang="en-US" sz="1300" dirty="0"/>
          </a:p>
          <a:p>
            <a:r>
              <a:rPr lang="en-US" sz="1300" dirty="0">
                <a:hlinkClick r:id="rId5"/>
              </a:rPr>
              <a:t>https://www.lgnewsroom.com/2023/10/analyzing-and-managing-air-pollutants-to-create-better-life-for-all/</a:t>
            </a:r>
            <a:endParaRPr lang="en-US" sz="1300" dirty="0"/>
          </a:p>
          <a:p>
            <a:r>
              <a:rPr lang="en-US" sz="1300" dirty="0">
                <a:hlinkClick r:id="rId6"/>
              </a:rPr>
              <a:t>https://www.latimes.com/california/newsletter/2023-04-20/air-pollution-2023-essential-california-essential-california</a:t>
            </a:r>
            <a:endParaRPr lang="en-US" sz="1300" dirty="0"/>
          </a:p>
          <a:p>
            <a:r>
              <a:rPr lang="en-US" sz="1300" dirty="0">
                <a:hlinkClick r:id="rId7"/>
              </a:rPr>
              <a:t>https://genv.org/causes-of-air-pollution/</a:t>
            </a:r>
            <a:endParaRPr lang="en-US" sz="1300" dirty="0"/>
          </a:p>
          <a:p>
            <a:r>
              <a:rPr lang="en-US" sz="1300" dirty="0">
                <a:hlinkClick r:id="rId8"/>
              </a:rPr>
              <a:t>https://www.thelandofem.com/blog/2022/3/30/tox-in-the-land-carbon-monoxide</a:t>
            </a:r>
            <a:endParaRPr lang="en-US" sz="1300" dirty="0"/>
          </a:p>
          <a:p>
            <a:r>
              <a:rPr lang="en-US" sz="1300" dirty="0">
                <a:hlinkClick r:id="rId9"/>
              </a:rPr>
              <a:t>https://www.uia-initiative.eu/en/air-quality</a:t>
            </a:r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4935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ew of earth from space">
            <a:extLst>
              <a:ext uri="{FF2B5EF4-FFF2-40B4-BE49-F238E27FC236}">
                <a16:creationId xmlns:a16="http://schemas.microsoft.com/office/drawing/2014/main" id="{67B38793-2C3C-E922-A32F-4CC8AF290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55" r="23469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FFCB4-D725-7D56-15FC-2AE6C83F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Article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E2EA-A7CD-80A8-2C39-7EA305AB8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3"/>
              </a:rPr>
              <a:t>https://www.weforum.org/agenda/2020/09/we-can-put-a-price-on-clean-air/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https://digitalprojects.davidson.edu/earthday2020/air-pollution/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https://www.deq.ok.gov/air-quality-division/ambient-monitoring/aqi-alerts-advisories/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https://www.who.int/news-room/fact-sheets/detail/ambient-(outdoor)-air-quality-and-health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8768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5EC1-92AD-95E0-F2D3-1D863773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dirty="0">
                <a:solidFill>
                  <a:schemeClr val="bg1"/>
                </a:solidFill>
              </a:rPr>
              <a:t>Team 2 Members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9CCD6-CFD4-712B-FA9E-1BE9CC053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" r="31427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0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608F-3E29-BB82-A063-A542F112B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Misha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Borunda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Damarje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 Brown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Kimberly Childers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Jason Cisneros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Raheem Yusuff</a:t>
            </a:r>
          </a:p>
          <a:p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7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9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8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96024-38E7-0126-9528-6AE44B2A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91" y="609600"/>
            <a:ext cx="4354022" cy="1330839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256E4-B6BC-E3F7-DA95-9141B2DC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6" y="2194102"/>
            <a:ext cx="4781932" cy="3908586"/>
          </a:xfrm>
        </p:spPr>
        <p:txBody>
          <a:bodyPr>
            <a:normAutofit/>
          </a:bodyPr>
          <a:lstStyle/>
          <a:p>
            <a:r>
              <a:rPr lang="en-US" sz="1200" b="1" i="0" dirty="0">
                <a:solidFill>
                  <a:schemeClr val="bg1"/>
                </a:solidFill>
                <a:effectLst/>
                <a:latin typeface="+mj-lt"/>
              </a:rPr>
              <a:t>According to the World </a:t>
            </a:r>
            <a:r>
              <a:rPr lang="en-US" sz="1200" b="1" dirty="0">
                <a:solidFill>
                  <a:schemeClr val="bg1"/>
                </a:solidFill>
                <a:latin typeface="+mj-lt"/>
              </a:rPr>
              <a:t>Health Organization, 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+mj-lt"/>
              </a:rPr>
              <a:t>Air pollution is one of the greatest environmental risk to health that affects people from all different backgrounds</a:t>
            </a:r>
          </a:p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Outdoor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 air pollution in both cities and rural areas was estimated to cause 4.2 million premature deaths worldwide per year in 2019; this mortality is due to exposure to fine particulate matter, which causes cardiovascular and respiratory disease, and cancers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Addressing air pollution, which is the </a:t>
            </a: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second highest risk factor for noncommunicable diseases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, is key to protecting public health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Most sources of outdoor air pollution are well beyond the control of individuals and this demands concerted action by local, national and regional level policy-makers working in sectors like energy, transport, waste management, urban planning and agriculture.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F2240-0CC1-063D-A961-F4102ED8E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" r="8983" b="-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4504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32627-2EF7-D027-5F7D-F8AF716E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 fontScale="90000"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Technical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8D889-D1A3-83DF-9153-7DCE4EB46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2097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99A9E-842F-EB1F-1121-6C0F66F1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6" r="-2" b="-2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03448-C322-BEBA-5273-2BFB7A88B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7" r="2946" b="-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C384-5C0D-992C-C152-AA9D0E075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434" y="4356340"/>
            <a:ext cx="7949541" cy="2501660"/>
          </a:xfrm>
        </p:spPr>
        <p:txBody>
          <a:bodyPr>
            <a:normAutofit fontScale="92500"/>
          </a:bodyPr>
          <a:lstStyle/>
          <a:p>
            <a:r>
              <a:rPr lang="en-US" sz="1500" b="1" dirty="0">
                <a:solidFill>
                  <a:srgbClr val="FFFFFF"/>
                </a:solidFill>
              </a:rPr>
              <a:t>AQI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Air Quality Index is u</a:t>
            </a: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sed for reporting daily air quality. It tells you how clean or polluted your air is</a:t>
            </a:r>
            <a:endParaRPr lang="en-US" sz="1200" b="1" i="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r>
              <a:rPr lang="en-US" sz="1500" b="1" i="0" dirty="0">
                <a:solidFill>
                  <a:srgbClr val="FFFFFF"/>
                </a:solidFill>
                <a:effectLst/>
              </a:rPr>
              <a:t>Pollutants</a:t>
            </a:r>
          </a:p>
          <a:p>
            <a:pPr lvl="1"/>
            <a:r>
              <a:rPr lang="en-US" sz="1200" b="1" i="0" dirty="0">
                <a:solidFill>
                  <a:srgbClr val="FFFFFF"/>
                </a:solidFill>
                <a:effectLst/>
              </a:rPr>
              <a:t>Particulate matter (PM2.5)</a:t>
            </a:r>
            <a:b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Fine Particulates such as sulfates, nitrates, ammonia, sodium chloride, black carbon, mineral dust and water.</a:t>
            </a:r>
          </a:p>
          <a:p>
            <a:pPr lvl="1"/>
            <a:r>
              <a:rPr lang="en-US" sz="1200" b="1" i="0" dirty="0">
                <a:solidFill>
                  <a:srgbClr val="FFFFFF"/>
                </a:solidFill>
                <a:effectLst/>
              </a:rPr>
              <a:t>Carbon monoxide (CO)</a:t>
            </a:r>
            <a:br>
              <a:rPr lang="en-US" sz="1200" b="1" i="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T</a:t>
            </a: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oxic gas produced by the incomplete combustion of carbonaceous fuels</a:t>
            </a:r>
          </a:p>
          <a:p>
            <a:pPr lvl="1"/>
            <a:r>
              <a:rPr lang="en-US" sz="1200" b="1" i="0" dirty="0">
                <a:solidFill>
                  <a:srgbClr val="FFFFFF"/>
                </a:solidFill>
                <a:effectLst/>
              </a:rPr>
              <a:t>Ozone (O</a:t>
            </a:r>
            <a:r>
              <a:rPr lang="en-US" sz="1200" b="1" i="0" baseline="-25000" dirty="0">
                <a:solidFill>
                  <a:srgbClr val="FFFFFF"/>
                </a:solidFill>
                <a:effectLst/>
              </a:rPr>
              <a:t>3</a:t>
            </a:r>
            <a:r>
              <a:rPr lang="en-US" sz="1200" b="1" i="0" dirty="0">
                <a:solidFill>
                  <a:srgbClr val="FFFFFF"/>
                </a:solidFill>
                <a:effectLst/>
              </a:rPr>
              <a:t>)</a:t>
            </a:r>
            <a:b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Ozone at ground level – not to be confused with the ozone layer in the upper atmosphere – is one of the major constituents of photochemical smog and it is formed through the reaction with gases in the presence of sunlight.</a:t>
            </a:r>
          </a:p>
          <a:p>
            <a:pPr lvl="1"/>
            <a:r>
              <a:rPr lang="en-US" sz="1200" b="1" i="0" dirty="0">
                <a:solidFill>
                  <a:srgbClr val="FFFFFF"/>
                </a:solidFill>
                <a:effectLst/>
              </a:rPr>
              <a:t>Nitrogen dioxide (NO</a:t>
            </a:r>
            <a:r>
              <a:rPr lang="en-US" sz="1200" b="1" i="0" baseline="-25000" dirty="0">
                <a:solidFill>
                  <a:srgbClr val="FFFFFF"/>
                </a:solidFill>
                <a:effectLst/>
              </a:rPr>
              <a:t>2</a:t>
            </a:r>
            <a:r>
              <a:rPr lang="en-US" sz="1200" b="1" i="0" dirty="0">
                <a:solidFill>
                  <a:srgbClr val="FFFFFF"/>
                </a:solidFill>
                <a:effectLst/>
              </a:rPr>
              <a:t>)</a:t>
            </a:r>
            <a:b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NO</a:t>
            </a:r>
            <a:r>
              <a:rPr lang="en-US" sz="1200" b="0" i="0" baseline="-25000" dirty="0">
                <a:solidFill>
                  <a:schemeClr val="bg1">
                    <a:alpha val="80000"/>
                  </a:schemeClr>
                </a:solidFill>
                <a:effectLst/>
              </a:rPr>
              <a:t>2</a:t>
            </a: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 is a gas that is commonly released from the combustion of fuels in the transportation and industrial sectors.</a:t>
            </a:r>
          </a:p>
        </p:txBody>
      </p:sp>
    </p:spTree>
    <p:extLst>
      <p:ext uri="{BB962C8B-B14F-4D97-AF65-F5344CB8AC3E}">
        <p14:creationId xmlns:p14="http://schemas.microsoft.com/office/powerpoint/2010/main" val="419870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0DCC3-1F15-BC2E-6C32-7329F040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Air Quality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459BF-3DD2-2323-CDD8-D4323D3C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34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88A5-B089-8F49-A971-DA222CD1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65C1-6850-A3E6-AF0F-50DEAFE13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9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55CE6-E040-2D22-86B0-FAF484C1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Research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D7A3E-BA97-6F22-CFFD-F7280A6C7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0" r="19602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C1E80-3F77-583D-87AF-D631FEE7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What are the top 10 countries with the best and worst Air Quality Index (AQI)?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What are the top 10 cities with the best and worst AQI?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Average AQI value per country?</a:t>
            </a:r>
            <a:endParaRPr lang="en-US" sz="1800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6778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7900E-4907-B1D5-F0EC-309AD80E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Data Prep and Clean Up</a:t>
            </a:r>
          </a:p>
        </p:txBody>
      </p:sp>
      <p:pic>
        <p:nvPicPr>
          <p:cNvPr id="4" name="Picture 3" descr="A blue and yellow circular object with a broom&#10;&#10;Description automatically generated with medium confidence">
            <a:extLst>
              <a:ext uri="{FF2B5EF4-FFF2-40B4-BE49-F238E27FC236}">
                <a16:creationId xmlns:a16="http://schemas.microsoft.com/office/drawing/2014/main" id="{DC38652C-1DA8-4266-B664-520B263A3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" r="10227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F7C64-7535-05F2-D0AE-98F2C95B2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data set had zero null values which minimized the data cleaning that had to be done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815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C271-FBDF-AF85-294B-F4049447D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F600-CF1B-F022-0480-20AD050F2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68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660</Words>
  <Application>Microsoft Office PowerPoint</Application>
  <PresentationFormat>Widescreen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Times New Roman</vt:lpstr>
      <vt:lpstr>Office Theme</vt:lpstr>
      <vt:lpstr>Global Air Quality</vt:lpstr>
      <vt:lpstr>Team 2 Members</vt:lpstr>
      <vt:lpstr>Background</vt:lpstr>
      <vt:lpstr>Technical Terminology</vt:lpstr>
      <vt:lpstr>Air Quality Index</vt:lpstr>
      <vt:lpstr>Data Set</vt:lpstr>
      <vt:lpstr>Research Questions</vt:lpstr>
      <vt:lpstr>Data Prep and Clean Up</vt:lpstr>
      <vt:lpstr>Research Question #1</vt:lpstr>
      <vt:lpstr>Research Question #2</vt:lpstr>
      <vt:lpstr>Research Question #3</vt:lpstr>
      <vt:lpstr>Conclusions</vt:lpstr>
      <vt:lpstr>Limitations/Bias</vt:lpstr>
      <vt:lpstr>Future Work</vt:lpstr>
      <vt:lpstr>Image Links</vt:lpstr>
      <vt:lpstr>Article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Quality</dc:title>
  <dc:creator>MISHA BORUNDA</dc:creator>
  <cp:lastModifiedBy>MISHA BORUNDA</cp:lastModifiedBy>
  <cp:revision>11</cp:revision>
  <dcterms:created xsi:type="dcterms:W3CDTF">2024-01-26T16:14:42Z</dcterms:created>
  <dcterms:modified xsi:type="dcterms:W3CDTF">2024-01-26T21:34:53Z</dcterms:modified>
</cp:coreProperties>
</file>